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AU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AU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AU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AU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AU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AU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A17101C1-6151-4171-B1F1-A171F1F1B1D1}" type="slidenum">
              <a:rPr lang="en-AU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Integrate Sustainability in Computer Upgrade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Introduction</a:t>
            </a:r>
            <a:endParaRPr/>
          </a:p>
        </p:txBody>
      </p:sp>
      <p:sp>
        <p:nvSpPr>
          <p:cNvPr id="39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What benefits will sustainability bring to your company when implemented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What does it mean for you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What is sustainability in ICT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Image</a:t>
            </a:r>
            <a:endParaRPr/>
          </a:p>
        </p:txBody>
      </p:sp>
      <p:sp>
        <p:nvSpPr>
          <p:cNvPr id="41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384000" y="2664000"/>
            <a:ext cx="3360960" cy="2057040"/>
          </a:xfrm>
          <a:prstGeom prst="rect">
            <a:avLst/>
          </a:prstGeom>
        </p:spPr>
      </p:pic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Overview &amp; Cost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432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Reduce run and maintain costs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Reduce hardware costs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Reduce carbon and waste foot print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Thin Client example $299 for HP Thin Client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endParaRPr/>
          </a:p>
        </p:txBody>
      </p:sp>
      <p:graphicFrame>
        <p:nvGraphicFramePr>
          <p:cNvPr id="45" name="Table 3"/>
          <p:cNvGraphicFramePr/>
          <p:nvPr/>
        </p:nvGraphicFramePr>
        <p:xfrm>
          <a:off x="1641600" y="4271400"/>
          <a:ext cx="6510240" cy="2496240"/>
        </p:xfrm>
        <a:graphic>
          <a:graphicData uri="http://schemas.openxmlformats.org/drawingml/2006/table">
            <a:tbl>
              <a:tblPr/>
              <a:tblGrid>
                <a:gridCol w="2169720"/>
                <a:gridCol w="2169720"/>
                <a:gridCol w="2170800"/>
              </a:tblGrid>
              <a:tr h="415800">
                <a:tc>
                  <a:txBody>
                    <a:bodyPr bIns="46800" lIns="90000" rIns="90000" tIns="46800" wrap="none"/>
                    <a:p>
                      <a:r>
                        <a:rPr lang="en-AU"/>
                        <a:t>Item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AU"/>
                        <a:t>Power Average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AU"/>
                        <a:t>CO2 Emissions</a:t>
                      </a:r>
                      <a:endParaRPr/>
                    </a:p>
                  </a:txBody>
                  <a:tcPr/>
                </a:tc>
              </a:tr>
              <a:tr h="415800"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Web Client 1 (x20)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AU" sz="1100"/>
                        <a:t>13 Watts each</a:t>
                      </a:r>
                      <a:endParaRPr/>
                    </a:p>
                    <a:p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AU" sz="1100"/>
                        <a:t>0.25816 (for 20)</a:t>
                      </a:r>
                      <a:endParaRPr/>
                    </a:p>
                    <a:p>
                      <a:endParaRPr/>
                    </a:p>
                  </a:txBody>
                  <a:tcPr/>
                </a:tc>
              </a:tr>
              <a:tr h="415800">
                <a:tc>
                  <a:txBody>
                    <a:bodyPr bIns="46800" lIns="90000" rIns="90000" tIns="46800" wrap="none"/>
                    <a:p>
                      <a:r>
                        <a:rPr lang="en-AU" sz="1100"/>
                        <a:t>Web Client 2 (x20)</a:t>
                      </a:r>
                      <a:endParaRPr/>
                    </a:p>
                    <a:p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8 watts each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0.15886 (for 20)</a:t>
                      </a:r>
                      <a:endParaRPr/>
                    </a:p>
                  </a:txBody>
                  <a:tcPr/>
                </a:tc>
              </a:tr>
              <a:tr h="415800"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Netbooks (x20)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AU" sz="1100"/>
                        <a:t>15 watts each</a:t>
                      </a:r>
                      <a:endParaRPr/>
                    </a:p>
                    <a:p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0.29787 (for 20)</a:t>
                      </a:r>
                      <a:endParaRPr/>
                    </a:p>
                  </a:txBody>
                  <a:tcPr/>
                </a:tc>
              </a:tr>
              <a:tr h="415800"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Modem/Router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7 watts each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0.042283 (for 1+ Dongle)</a:t>
                      </a:r>
                      <a:endParaRPr/>
                    </a:p>
                  </a:txBody>
                  <a:tcPr/>
                </a:tc>
              </a:tr>
              <a:tr h="417240"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Cloud based applications &amp; Storage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"/>
                        </a:rPr>
                        <a:t>90% potential reduction in energy consumption and emissions.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</a:tbl>
          </a:graphicData>
        </a:graphic>
      </p:graphicFrame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Advantages</a:t>
            </a:r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Reduced running costs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Reduced power consumption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Smart Computing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Reduced servicing charges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Disadvantages</a:t>
            </a:r>
            <a:endParaRPr/>
          </a:p>
        </p:txBody>
      </p:sp>
      <p:sp>
        <p:nvSpPr>
          <p:cNvPr id="49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Can only complete basic computing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Un-upgradable hardware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Some compatibility issues with other hardware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Limited operating environment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Restricted to the capacity of the server</a:t>
            </a: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C02 Emissions and Cost</a:t>
            </a:r>
            <a:endParaRPr/>
          </a:p>
        </p:txBody>
      </p:sp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Recommendations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Install and maintain a thin client based computing solution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Will see gains financially and technologically in the future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Allows possibility for expansion in the future,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AU"/>
              <a:t>Green computing is the way of the future.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